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137"/>
  </p:notesMasterIdLst>
  <p:sldIdLst>
    <p:sldId id="256" r:id="rId3"/>
    <p:sldId id="386" r:id="rId4"/>
    <p:sldId id="257" r:id="rId5"/>
    <p:sldId id="258" r:id="rId6"/>
    <p:sldId id="259" r:id="rId7"/>
    <p:sldId id="260" r:id="rId8"/>
    <p:sldId id="365" r:id="rId9"/>
    <p:sldId id="261" r:id="rId10"/>
    <p:sldId id="262" r:id="rId11"/>
    <p:sldId id="263" r:id="rId12"/>
    <p:sldId id="264" r:id="rId13"/>
    <p:sldId id="366" r:id="rId14"/>
    <p:sldId id="265" r:id="rId15"/>
    <p:sldId id="266" r:id="rId16"/>
    <p:sldId id="267" r:id="rId17"/>
    <p:sldId id="268" r:id="rId18"/>
    <p:sldId id="367" r:id="rId19"/>
    <p:sldId id="269" r:id="rId20"/>
    <p:sldId id="270" r:id="rId21"/>
    <p:sldId id="271" r:id="rId22"/>
    <p:sldId id="272" r:id="rId23"/>
    <p:sldId id="273" r:id="rId24"/>
    <p:sldId id="368" r:id="rId25"/>
    <p:sldId id="274" r:id="rId26"/>
    <p:sldId id="275" r:id="rId27"/>
    <p:sldId id="276" r:id="rId28"/>
    <p:sldId id="277" r:id="rId29"/>
    <p:sldId id="369" r:id="rId30"/>
    <p:sldId id="278" r:id="rId31"/>
    <p:sldId id="279" r:id="rId32"/>
    <p:sldId id="280" r:id="rId33"/>
    <p:sldId id="281" r:id="rId34"/>
    <p:sldId id="388" r:id="rId35"/>
    <p:sldId id="389" r:id="rId36"/>
    <p:sldId id="390" r:id="rId37"/>
    <p:sldId id="282" r:id="rId38"/>
    <p:sldId id="370" r:id="rId39"/>
    <p:sldId id="283" r:id="rId40"/>
    <p:sldId id="284" r:id="rId41"/>
    <p:sldId id="285" r:id="rId42"/>
    <p:sldId id="286" r:id="rId43"/>
    <p:sldId id="287" r:id="rId44"/>
    <p:sldId id="371" r:id="rId45"/>
    <p:sldId id="288" r:id="rId46"/>
    <p:sldId id="289" r:id="rId47"/>
    <p:sldId id="290" r:id="rId48"/>
    <p:sldId id="291" r:id="rId49"/>
    <p:sldId id="292" r:id="rId50"/>
    <p:sldId id="372" r:id="rId51"/>
    <p:sldId id="293" r:id="rId52"/>
    <p:sldId id="294" r:id="rId53"/>
    <p:sldId id="295" r:id="rId54"/>
    <p:sldId id="296" r:id="rId55"/>
    <p:sldId id="373" r:id="rId56"/>
    <p:sldId id="297" r:id="rId57"/>
    <p:sldId id="298" r:id="rId58"/>
    <p:sldId id="299" r:id="rId59"/>
    <p:sldId id="300" r:id="rId60"/>
    <p:sldId id="301" r:id="rId61"/>
    <p:sldId id="374" r:id="rId62"/>
    <p:sldId id="302" r:id="rId63"/>
    <p:sldId id="303" r:id="rId64"/>
    <p:sldId id="304" r:id="rId65"/>
    <p:sldId id="305" r:id="rId66"/>
    <p:sldId id="306" r:id="rId67"/>
    <p:sldId id="375" r:id="rId68"/>
    <p:sldId id="307" r:id="rId69"/>
    <p:sldId id="308" r:id="rId70"/>
    <p:sldId id="309" r:id="rId71"/>
    <p:sldId id="385" r:id="rId72"/>
    <p:sldId id="310" r:id="rId73"/>
    <p:sldId id="311" r:id="rId74"/>
    <p:sldId id="376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62" r:id="rId93"/>
    <p:sldId id="363" r:id="rId94"/>
    <p:sldId id="364" r:id="rId95"/>
    <p:sldId id="329" r:id="rId96"/>
    <p:sldId id="330" r:id="rId97"/>
    <p:sldId id="331" r:id="rId98"/>
    <p:sldId id="332" r:id="rId99"/>
    <p:sldId id="333" r:id="rId100"/>
    <p:sldId id="334" r:id="rId101"/>
    <p:sldId id="335" r:id="rId102"/>
    <p:sldId id="336" r:id="rId103"/>
    <p:sldId id="337" r:id="rId104"/>
    <p:sldId id="338" r:id="rId105"/>
    <p:sldId id="339" r:id="rId106"/>
    <p:sldId id="340" r:id="rId107"/>
    <p:sldId id="341" r:id="rId108"/>
    <p:sldId id="342" r:id="rId109"/>
    <p:sldId id="343" r:id="rId110"/>
    <p:sldId id="344" r:id="rId111"/>
    <p:sldId id="345" r:id="rId112"/>
    <p:sldId id="346" r:id="rId113"/>
    <p:sldId id="347" r:id="rId114"/>
    <p:sldId id="348" r:id="rId115"/>
    <p:sldId id="349" r:id="rId116"/>
    <p:sldId id="350" r:id="rId117"/>
    <p:sldId id="351" r:id="rId118"/>
    <p:sldId id="352" r:id="rId119"/>
    <p:sldId id="353" r:id="rId120"/>
    <p:sldId id="377" r:id="rId121"/>
    <p:sldId id="355" r:id="rId122"/>
    <p:sldId id="357" r:id="rId123"/>
    <p:sldId id="358" r:id="rId124"/>
    <p:sldId id="354" r:id="rId125"/>
    <p:sldId id="356" r:id="rId126"/>
    <p:sldId id="378" r:id="rId127"/>
    <p:sldId id="359" r:id="rId128"/>
    <p:sldId id="360" r:id="rId129"/>
    <p:sldId id="361" r:id="rId130"/>
    <p:sldId id="379" r:id="rId131"/>
    <p:sldId id="380" r:id="rId132"/>
    <p:sldId id="381" r:id="rId133"/>
    <p:sldId id="382" r:id="rId134"/>
    <p:sldId id="383" r:id="rId135"/>
    <p:sldId id="384" r:id="rId136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16805-89C3-443B-A0F0-DE549BD371FC}" type="datetimeFigureOut">
              <a:rPr lang="de-DE" smtClean="0"/>
              <a:t>12.08.2024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BFEE7-AF71-47F9-AD79-CA64F0A06B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9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D106ED-CE26-42A1-8C59-50278BECF56E}" type="slidenum">
              <a:t>‹Nr.›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3F203DD-DB2D-4F38-B16C-F38F9BB0A063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3725CFE-E3D1-44F1-807B-0693E634C784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069F26-957F-4DC6-A7FF-207B4B2C17C5}" type="slidenum"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‹Nr.›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01556B-D8F7-4F72-A31F-F985868EC7B1}" type="slidenum"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‹Nr.›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Taubert Data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chemeClr val="dk1"/>
                </a:solidFill>
                <a:latin typeface="Calibri"/>
              </a:rPr>
              <a:t>-&gt; Habe taubert Daten kombiniert in einer Tabelle/plot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208"/>
          <p:cNvPicPr/>
          <p:nvPr/>
        </p:nvPicPr>
        <p:blipFill>
          <a:blip r:embed="rId2"/>
          <a:stretch/>
        </p:blipFill>
        <p:spPr>
          <a:xfrm>
            <a:off x="685800" y="3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Negative Bunya-Arena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rafik 213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rafik 214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Mono_Chu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rafik 218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3"/>
            <a:ext cx="6089455" cy="521953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90" y="385204"/>
            <a:ext cx="5878462" cy="4953712"/>
          </a:xfrm>
          <a:prstGeom prst="rect">
            <a:avLst/>
          </a:prstGeom>
        </p:spPr>
      </p:pic>
      <p:pic>
        <p:nvPicPr>
          <p:cNvPr id="7" name="Grafik 2"/>
          <p:cNvPicPr/>
          <p:nvPr/>
        </p:nvPicPr>
        <p:blipFill>
          <a:blip r:embed="rId4"/>
          <a:stretch/>
        </p:blipFill>
        <p:spPr>
          <a:xfrm>
            <a:off x="4876920" y="5236920"/>
            <a:ext cx="7009920" cy="1620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rafik 220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2"/>
          <a:stretch/>
        </p:blipFill>
        <p:spPr>
          <a:xfrm>
            <a:off x="7886880" y="3200400"/>
            <a:ext cx="4152600" cy="3559680"/>
          </a:xfrm>
          <a:prstGeom prst="rect">
            <a:avLst/>
          </a:prstGeom>
          <a:ln w="0">
            <a:noFill/>
          </a:ln>
        </p:spPr>
      </p:pic>
      <p:pic>
        <p:nvPicPr>
          <p:cNvPr id="223" name="Grafik 222"/>
          <p:cNvPicPr/>
          <p:nvPr/>
        </p:nvPicPr>
        <p:blipFill>
          <a:blip r:embed="rId3"/>
          <a:stretch/>
        </p:blipFill>
        <p:spPr>
          <a:xfrm>
            <a:off x="8229600" y="0"/>
            <a:ext cx="3733920" cy="3200400"/>
          </a:xfrm>
          <a:prstGeom prst="rect">
            <a:avLst/>
          </a:prstGeom>
          <a:ln w="0">
            <a:noFill/>
          </a:ln>
        </p:spPr>
      </p:pic>
      <p:pic>
        <p:nvPicPr>
          <p:cNvPr id="224" name="Grafik 223"/>
          <p:cNvPicPr/>
          <p:nvPr/>
        </p:nvPicPr>
        <p:blipFill>
          <a:blip r:embed="rId4"/>
          <a:stretch/>
        </p:blipFill>
        <p:spPr>
          <a:xfrm>
            <a:off x="3962520" y="2743200"/>
            <a:ext cx="4267080" cy="3657600"/>
          </a:xfrm>
          <a:prstGeom prst="rect">
            <a:avLst/>
          </a:prstGeom>
          <a:ln w="0">
            <a:noFill/>
          </a:ln>
        </p:spPr>
      </p:pic>
      <p:pic>
        <p:nvPicPr>
          <p:cNvPr id="225" name="Grafik 224"/>
          <p:cNvPicPr/>
          <p:nvPr/>
        </p:nvPicPr>
        <p:blipFill>
          <a:blip r:embed="rId5"/>
          <a:stretch/>
        </p:blipFill>
        <p:spPr>
          <a:xfrm>
            <a:off x="0" y="65520"/>
            <a:ext cx="4191120" cy="359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Mono_Chu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Orthomyxo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" y="43894"/>
            <a:ext cx="7835082" cy="6715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30" y="0"/>
            <a:ext cx="9147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7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54" y="1411236"/>
            <a:ext cx="10058400" cy="36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898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1666"/>
            <a:ext cx="7589684" cy="650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Orthomyxo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4" y="0"/>
            <a:ext cx="10058400" cy="641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213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Virusparies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73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rafik 3"/>
          <p:cNvPicPr/>
          <p:nvPr/>
        </p:nvPicPr>
        <p:blipFill>
          <a:blip r:embed="rId2"/>
          <a:stretch/>
        </p:blipFill>
        <p:spPr>
          <a:xfrm>
            <a:off x="6508440" y="3765240"/>
            <a:ext cx="5536800" cy="2974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" y="226141"/>
            <a:ext cx="6027994" cy="5166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58761" y="737419"/>
            <a:ext cx="10284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6 neue Funktionen + Verbesserungen zu bestehenden Funktionen: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VgConLenViolin</a:t>
            </a:r>
            <a:r>
              <a:rPr lang="en-US" dirty="0"/>
              <a:t>: Violin plot to visualize the distribution of </a:t>
            </a:r>
            <a:r>
              <a:rPr lang="en-US" dirty="0" err="1"/>
              <a:t>contig</a:t>
            </a:r>
            <a:r>
              <a:rPr lang="en-US" dirty="0"/>
              <a:t> lengths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ExportVirusDataFrame</a:t>
            </a:r>
            <a:r>
              <a:rPr lang="de-DE" dirty="0"/>
              <a:t>: Export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VhgAddPhylum</a:t>
            </a:r>
            <a:r>
              <a:rPr lang="de-DE" dirty="0"/>
              <a:t>: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phylum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VhgGetSubject</a:t>
            </a:r>
            <a:r>
              <a:rPr lang="en-US" dirty="0"/>
              <a:t>: Process and Count Viral Subjects within Groups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VhgPreprocessTaxa</a:t>
            </a:r>
            <a:r>
              <a:rPr lang="de-DE" dirty="0"/>
              <a:t>: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ViralRefSeq_taxonomy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VhgSubsetHittable</a:t>
            </a:r>
            <a:r>
              <a:rPr lang="de-DE" dirty="0"/>
              <a:t>: Filter </a:t>
            </a:r>
            <a:r>
              <a:rPr lang="de-DE" dirty="0" err="1"/>
              <a:t>VirusHunterGatherer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user’s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criteria</a:t>
            </a:r>
            <a:r>
              <a:rPr lang="de-DE" dirty="0"/>
              <a:t>.</a:t>
            </a:r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1" y="3140503"/>
            <a:ext cx="5029458" cy="32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11277" y="471948"/>
            <a:ext cx="992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VgConlenViolin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2" y="1573160"/>
            <a:ext cx="4515671" cy="338675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47" y="114904"/>
            <a:ext cx="4604161" cy="345312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56" y="3508119"/>
            <a:ext cx="4466508" cy="334988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89935" y="5476568"/>
            <a:ext cx="4522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Option intern zu filtern (mehr als 2 Punkte)</a:t>
            </a:r>
          </a:p>
          <a:p>
            <a:r>
              <a:rPr lang="de-DE" dirty="0" smtClean="0"/>
              <a:t>Einzelne Punkte können </a:t>
            </a:r>
            <a:r>
              <a:rPr lang="de-DE" dirty="0" err="1" smtClean="0"/>
              <a:t>geplotted</a:t>
            </a:r>
            <a:r>
              <a:rPr lang="de-DE" dirty="0" smtClean="0"/>
              <a:t> werden.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9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806245" y="521110"/>
            <a:ext cx="1075649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 </a:t>
            </a:r>
            <a:r>
              <a:rPr lang="de-DE" dirty="0" err="1"/>
              <a:t>Include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:</a:t>
            </a:r>
          </a:p>
          <a:p>
            <a:r>
              <a:rPr lang="de-DE" dirty="0"/>
              <a:t>result1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"</a:t>
            </a:r>
            <a:r>
              <a:rPr lang="de-DE" dirty="0" err="1"/>
              <a:t>Hepadna-Nackedna_TP</a:t>
            </a:r>
            <a:r>
              <a:rPr lang="de-DE" dirty="0" smtClean="0"/>
              <a:t>")</a:t>
            </a:r>
          </a:p>
          <a:p>
            <a:endParaRPr lang="de-DE" dirty="0"/>
          </a:p>
          <a:p>
            <a:r>
              <a:rPr lang="de-DE" dirty="0"/>
              <a:t># </a:t>
            </a:r>
            <a:r>
              <a:rPr lang="de-DE" dirty="0" err="1"/>
              <a:t>Include</a:t>
            </a:r>
            <a:r>
              <a:rPr lang="de-DE" dirty="0"/>
              <a:t> multiple </a:t>
            </a:r>
            <a:r>
              <a:rPr lang="de-DE" dirty="0" err="1"/>
              <a:t>groups</a:t>
            </a:r>
            <a:r>
              <a:rPr lang="de-DE" dirty="0"/>
              <a:t>:</a:t>
            </a:r>
          </a:p>
          <a:p>
            <a:r>
              <a:rPr lang="de-DE" dirty="0"/>
              <a:t>result2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c("</a:t>
            </a:r>
            <a:r>
              <a:rPr lang="de-DE" dirty="0" err="1"/>
              <a:t>Hepadna-Nackedna_TP</a:t>
            </a:r>
            <a:r>
              <a:rPr lang="de-DE" dirty="0"/>
              <a:t>", "</a:t>
            </a:r>
            <a:r>
              <a:rPr lang="de-DE" dirty="0" err="1"/>
              <a:t>Gemini_Rep</a:t>
            </a:r>
            <a:r>
              <a:rPr lang="de-DE" dirty="0" smtClean="0"/>
              <a:t>"))</a:t>
            </a:r>
          </a:p>
          <a:p>
            <a:endParaRPr lang="de-DE" dirty="0"/>
          </a:p>
          <a:p>
            <a:r>
              <a:rPr lang="de-DE" dirty="0"/>
              <a:t># </a:t>
            </a:r>
            <a:r>
              <a:rPr lang="de-DE" dirty="0" err="1"/>
              <a:t>Exclude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:</a:t>
            </a:r>
          </a:p>
          <a:p>
            <a:r>
              <a:rPr lang="de-DE" dirty="0"/>
              <a:t>result3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</a:t>
            </a:r>
            <a:r>
              <a:rPr lang="de-DE" dirty="0" err="1"/>
              <a:t>list</a:t>
            </a:r>
            <a:r>
              <a:rPr lang="de-DE" dirty="0"/>
              <a:t>(</a:t>
            </a:r>
            <a:r>
              <a:rPr lang="de-DE" dirty="0" err="1"/>
              <a:t>exclude</a:t>
            </a:r>
            <a:r>
              <a:rPr lang="de-DE" dirty="0"/>
              <a:t> = "</a:t>
            </a:r>
            <a:r>
              <a:rPr lang="de-DE" dirty="0" err="1"/>
              <a:t>Hepadna-Nackedna_TP</a:t>
            </a:r>
            <a:r>
              <a:rPr lang="de-DE" dirty="0" smtClean="0"/>
              <a:t>"))</a:t>
            </a:r>
          </a:p>
          <a:p>
            <a:endParaRPr lang="de-DE" dirty="0"/>
          </a:p>
          <a:p>
            <a:r>
              <a:rPr lang="de-DE" dirty="0"/>
              <a:t># </a:t>
            </a:r>
            <a:r>
              <a:rPr lang="de-DE" dirty="0" err="1"/>
              <a:t>Exclude</a:t>
            </a:r>
            <a:r>
              <a:rPr lang="de-DE" dirty="0"/>
              <a:t> multiple </a:t>
            </a:r>
            <a:r>
              <a:rPr lang="de-DE" dirty="0" err="1"/>
              <a:t>groups</a:t>
            </a:r>
            <a:r>
              <a:rPr lang="de-DE" dirty="0"/>
              <a:t>:</a:t>
            </a:r>
          </a:p>
          <a:p>
            <a:r>
              <a:rPr lang="de-DE" dirty="0"/>
              <a:t>result4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</a:t>
            </a:r>
            <a:r>
              <a:rPr lang="de-DE" dirty="0" err="1"/>
              <a:t>list</a:t>
            </a:r>
            <a:r>
              <a:rPr lang="de-DE" dirty="0"/>
              <a:t>(</a:t>
            </a:r>
            <a:r>
              <a:rPr lang="de-DE" dirty="0" err="1"/>
              <a:t>exclude</a:t>
            </a:r>
            <a:r>
              <a:rPr lang="de-DE" dirty="0"/>
              <a:t> =</a:t>
            </a:r>
          </a:p>
          <a:p>
            <a:r>
              <a:rPr lang="de-DE" dirty="0"/>
              <a:t> c("</a:t>
            </a:r>
            <a:r>
              <a:rPr lang="de-DE" dirty="0" err="1"/>
              <a:t>Hepadna-Nackedna_TP</a:t>
            </a:r>
            <a:r>
              <a:rPr lang="de-DE" dirty="0"/>
              <a:t>", "Anello_ORF1core</a:t>
            </a:r>
            <a:r>
              <a:rPr lang="de-DE" dirty="0" smtClean="0"/>
              <a:t>")))</a:t>
            </a:r>
          </a:p>
          <a:p>
            <a:endParaRPr lang="de-DE" dirty="0"/>
          </a:p>
          <a:p>
            <a:r>
              <a:rPr lang="de-DE" dirty="0" err="1"/>
              <a:t>file_filtered</a:t>
            </a:r>
            <a:r>
              <a:rPr lang="de-DE" dirty="0"/>
              <a:t>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file,group_column</a:t>
            </a:r>
            <a:r>
              <a:rPr lang="de-DE" dirty="0"/>
              <a:t> = "</a:t>
            </a:r>
            <a:r>
              <a:rPr lang="de-DE" dirty="0" err="1"/>
              <a:t>best_query</a:t>
            </a:r>
            <a:r>
              <a:rPr lang="de-DE" dirty="0"/>
              <a:t>",</a:t>
            </a:r>
          </a:p>
          <a:p>
            <a:r>
              <a:rPr lang="de-DE" dirty="0" err="1"/>
              <a:t>virus_groups</a:t>
            </a:r>
            <a:r>
              <a:rPr lang="de-DE" dirty="0"/>
              <a:t> = "Anello_ORF1core",</a:t>
            </a:r>
          </a:p>
          <a:p>
            <a:r>
              <a:rPr lang="de-DE" dirty="0" err="1"/>
              <a:t>num_hits_min</a:t>
            </a:r>
            <a:r>
              <a:rPr lang="de-DE" dirty="0"/>
              <a:t> = 4,ViralRefSeq_ident_criteria = -90,ViralRefSeq_E_criteria = 0.00001)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Filter nach:</a:t>
            </a:r>
          </a:p>
          <a:p>
            <a:r>
              <a:rPr lang="de-DE" sz="1600" dirty="0" smtClean="0"/>
              <a:t>Gruppe</a:t>
            </a:r>
          </a:p>
          <a:p>
            <a:r>
              <a:rPr lang="de-DE" sz="1600" dirty="0" smtClean="0"/>
              <a:t>E-Value</a:t>
            </a:r>
          </a:p>
          <a:p>
            <a:r>
              <a:rPr lang="de-DE" sz="1600" dirty="0" err="1" smtClean="0"/>
              <a:t>Num_hits</a:t>
            </a:r>
            <a:endParaRPr lang="de-DE" sz="1600" dirty="0" smtClean="0"/>
          </a:p>
          <a:p>
            <a:r>
              <a:rPr lang="de-DE" sz="1600" dirty="0" smtClean="0"/>
              <a:t>Identity: Darüber (</a:t>
            </a:r>
            <a:r>
              <a:rPr lang="de-DE" sz="1600" dirty="0" err="1" smtClean="0"/>
              <a:t>positv</a:t>
            </a:r>
            <a:r>
              <a:rPr lang="de-DE" sz="1600" dirty="0" smtClean="0"/>
              <a:t>) und darunter (negativ)</a:t>
            </a:r>
          </a:p>
          <a:p>
            <a:r>
              <a:rPr lang="de-DE" sz="1600" dirty="0" err="1" smtClean="0"/>
              <a:t>Contig_len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0658353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41" y="1277887"/>
            <a:ext cx="10058400" cy="549556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99768" y="344129"/>
            <a:ext cx="984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GetSubject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81351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70271" y="432619"/>
            <a:ext cx="1099246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Weitere Features für bestehende Optionen (16 </a:t>
            </a:r>
            <a:r>
              <a:rPr lang="de-DE" dirty="0" err="1" smtClean="0"/>
              <a:t>exported</a:t>
            </a:r>
            <a:r>
              <a:rPr lang="de-DE" dirty="0" smtClean="0"/>
              <a:t> Funktionen insgesamt)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Alle Export Funktionen können auch RDS </a:t>
            </a:r>
            <a:r>
              <a:rPr lang="de-DE" dirty="0" err="1" smtClean="0"/>
              <a:t>Object</a:t>
            </a:r>
            <a:r>
              <a:rPr lang="de-DE" dirty="0" smtClean="0"/>
              <a:t> exportieren für spätere Bearbeitung.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Kann die Virusgruppe in den Plots sortieren nach </a:t>
            </a:r>
            <a:r>
              <a:rPr lang="de-DE" dirty="0" err="1" smtClean="0"/>
              <a:t>Namen,Mode,Mean.Median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Kann bei großen Datensätzen alle Plots </a:t>
            </a:r>
            <a:r>
              <a:rPr lang="de-DE" dirty="0" err="1" smtClean="0"/>
              <a:t>facetten</a:t>
            </a:r>
            <a:r>
              <a:rPr lang="de-DE" dirty="0" smtClean="0"/>
              <a:t> nach Phylum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Export Plot kann theoretisch mehrere Plots in einer </a:t>
            </a:r>
            <a:r>
              <a:rPr lang="de-DE" dirty="0" err="1" smtClean="0"/>
              <a:t>Grid</a:t>
            </a:r>
            <a:r>
              <a:rPr lang="de-DE" dirty="0" smtClean="0"/>
              <a:t> als 1 Plot exportieren und ich habe Argumente eingefügt, die es einfacher machen (Legende entfernen, X-</a:t>
            </a:r>
            <a:r>
              <a:rPr lang="de-DE" dirty="0" err="1" smtClean="0"/>
              <a:t>column</a:t>
            </a:r>
            <a:r>
              <a:rPr lang="de-DE" dirty="0" smtClean="0"/>
              <a:t> entfernen, X-</a:t>
            </a:r>
            <a:r>
              <a:rPr lang="de-DE" dirty="0" err="1" smtClean="0"/>
              <a:t>column</a:t>
            </a:r>
            <a:r>
              <a:rPr lang="de-DE" dirty="0" smtClean="0"/>
              <a:t> sortieren).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 smtClean="0"/>
              <a:t>VHgPreprocessTaxa</a:t>
            </a:r>
            <a:r>
              <a:rPr lang="de-DE" dirty="0" smtClean="0"/>
              <a:t> ist ein </a:t>
            </a:r>
            <a:r>
              <a:rPr lang="de-DE" dirty="0" err="1" smtClean="0"/>
              <a:t>Bootleneck</a:t>
            </a:r>
            <a:r>
              <a:rPr lang="de-DE" dirty="0" smtClean="0"/>
              <a:t>. </a:t>
            </a:r>
            <a:r>
              <a:rPr lang="de-DE" dirty="0" err="1" smtClean="0"/>
              <a:t>Amfang</a:t>
            </a:r>
            <a:r>
              <a:rPr lang="de-DE" dirty="0" smtClean="0"/>
              <a:t> in </a:t>
            </a:r>
            <a:r>
              <a:rPr lang="de-DE" dirty="0" err="1" smtClean="0"/>
              <a:t>basic</a:t>
            </a:r>
            <a:r>
              <a:rPr lang="de-DE" dirty="0" smtClean="0"/>
              <a:t> R umgesetzt: 1.5 Minuten für 100 Tausend Observationen. Jetzt nach Optimierung 100.000 in 5 Sekunden.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Nach </a:t>
            </a:r>
            <a:r>
              <a:rPr lang="de-DE" dirty="0" err="1" smtClean="0"/>
              <a:t>Liubas</a:t>
            </a:r>
            <a:r>
              <a:rPr lang="de-DE" dirty="0" smtClean="0"/>
              <a:t> Wunsch: </a:t>
            </a:r>
            <a:r>
              <a:rPr lang="de-DE" dirty="0" err="1" smtClean="0"/>
              <a:t>Cutoff</a:t>
            </a:r>
            <a:r>
              <a:rPr lang="de-DE" dirty="0" smtClean="0"/>
              <a:t> in </a:t>
            </a:r>
            <a:r>
              <a:rPr lang="de-DE" dirty="0" err="1" smtClean="0"/>
              <a:t>VhgBoxplot</a:t>
            </a:r>
            <a:r>
              <a:rPr lang="de-DE" dirty="0" smtClean="0"/>
              <a:t> kann ausgeschaltet werden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Kann zu jedem Boxplot auch </a:t>
            </a:r>
            <a:r>
              <a:rPr lang="de-DE" dirty="0" err="1" smtClean="0"/>
              <a:t>Mean</a:t>
            </a:r>
            <a:r>
              <a:rPr lang="de-DE" dirty="0" smtClean="0"/>
              <a:t> Point einfügen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Contig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kann Log 10 </a:t>
            </a:r>
            <a:r>
              <a:rPr lang="de-DE" dirty="0" err="1" smtClean="0"/>
              <a:t>scaliert</a:t>
            </a:r>
            <a:r>
              <a:rPr lang="de-DE" dirty="0" smtClean="0"/>
              <a:t> werden (</a:t>
            </a:r>
            <a:r>
              <a:rPr lang="de-DE" dirty="0" err="1" smtClean="0"/>
              <a:t>VgConlenViolin</a:t>
            </a:r>
            <a:r>
              <a:rPr lang="de-DE" dirty="0" smtClean="0"/>
              <a:t> hat </a:t>
            </a:r>
            <a:r>
              <a:rPr lang="de-DE" dirty="0" err="1" smtClean="0"/>
              <a:t>Scaling</a:t>
            </a:r>
            <a:r>
              <a:rPr lang="de-DE" dirty="0" smtClean="0"/>
              <a:t> als Default).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Theme_choise</a:t>
            </a:r>
            <a:r>
              <a:rPr lang="de-DE" dirty="0" smtClean="0"/>
              <a:t> ist jetzt möglich mit </a:t>
            </a:r>
            <a:r>
              <a:rPr lang="de-DE" dirty="0" err="1" smtClean="0"/>
              <a:t>dotted</a:t>
            </a:r>
            <a:r>
              <a:rPr lang="de-DE" dirty="0" smtClean="0"/>
              <a:t> </a:t>
            </a:r>
            <a:r>
              <a:rPr lang="de-DE" dirty="0" err="1" smtClean="0"/>
              <a:t>order</a:t>
            </a:r>
            <a:r>
              <a:rPr lang="de-DE" dirty="0" smtClean="0"/>
              <a:t> normalen Hintergrund.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Scatterplots können mit </a:t>
            </a:r>
            <a:r>
              <a:rPr lang="de-DE" dirty="0" err="1" smtClean="0"/>
              <a:t>Vg_Files</a:t>
            </a:r>
            <a:r>
              <a:rPr lang="de-DE" dirty="0" smtClean="0"/>
              <a:t> zu Bubble Plots gemacht werden mit </a:t>
            </a:r>
            <a:r>
              <a:rPr lang="de-DE" dirty="0" err="1" smtClean="0"/>
              <a:t>Contig_len</a:t>
            </a:r>
            <a:r>
              <a:rPr lang="de-DE" dirty="0" smtClean="0"/>
              <a:t> für Size.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Faceted</a:t>
            </a:r>
            <a:r>
              <a:rPr lang="de-DE" dirty="0" smtClean="0"/>
              <a:t> Scatterplot kann auch einen </a:t>
            </a:r>
            <a:r>
              <a:rPr lang="de-DE" dirty="0" err="1" smtClean="0"/>
              <a:t>Subset</a:t>
            </a:r>
            <a:r>
              <a:rPr lang="de-DE" dirty="0" smtClean="0"/>
              <a:t> an Daten filtern und nur sie plotten (gut bei großen Datensätzen, wo nur bestimmte Gruppen wichtig sind).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Scatterplot ohne </a:t>
            </a:r>
            <a:r>
              <a:rPr lang="de-DE" dirty="0" err="1" smtClean="0"/>
              <a:t>Facet</a:t>
            </a:r>
            <a:r>
              <a:rPr lang="de-DE" dirty="0" smtClean="0"/>
              <a:t> hat jetzt ein Highlight Feature für bestimmte Gruppen.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Chong hat R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breits</a:t>
            </a:r>
            <a:r>
              <a:rPr lang="de-DE" dirty="0" smtClean="0"/>
              <a:t> </a:t>
            </a:r>
            <a:r>
              <a:rPr lang="de-DE" smtClean="0"/>
              <a:t>selbst kontrolliert.</a:t>
            </a: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837852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fik 2"/>
          <p:cNvPicPr/>
          <p:nvPr/>
        </p:nvPicPr>
        <p:blipFill>
          <a:blip r:embed="rId2"/>
          <a:stretch/>
        </p:blipFill>
        <p:spPr>
          <a:xfrm>
            <a:off x="4692240" y="5278680"/>
            <a:ext cx="7213320" cy="1444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" y="0"/>
            <a:ext cx="6204154" cy="5317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4"/>
          <p:cNvPicPr/>
          <p:nvPr/>
        </p:nvPicPr>
        <p:blipFill>
          <a:blip r:embed="rId2"/>
          <a:stretch/>
        </p:blipFill>
        <p:spPr>
          <a:xfrm>
            <a:off x="4424040" y="5510880"/>
            <a:ext cx="7767360" cy="13467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71"/>
            <a:ext cx="6350410" cy="5443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96" y="1116269"/>
            <a:ext cx="10058400" cy="43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05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rafik 2"/>
          <p:cNvPicPr/>
          <p:nvPr/>
        </p:nvPicPr>
        <p:blipFill>
          <a:blip r:embed="rId2"/>
          <a:stretch/>
        </p:blipFill>
        <p:spPr>
          <a:xfrm>
            <a:off x="4747320" y="4799160"/>
            <a:ext cx="6705360" cy="19836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" y="0"/>
            <a:ext cx="5586081" cy="4788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rafik 2"/>
          <p:cNvPicPr/>
          <p:nvPr/>
        </p:nvPicPr>
        <p:blipFill>
          <a:blip r:embed="rId2"/>
          <a:stretch/>
        </p:blipFill>
        <p:spPr>
          <a:xfrm>
            <a:off x="4331880" y="5266440"/>
            <a:ext cx="7656480" cy="1493640"/>
          </a:xfrm>
          <a:prstGeom prst="rect">
            <a:avLst/>
          </a:prstGeom>
          <a:ln w="0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5" y="0"/>
            <a:ext cx="6075107" cy="520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174" y="904623"/>
            <a:ext cx="7275307" cy="499545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99768" y="187796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Überblick Taubert Daten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910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2"/>
          <p:cNvPicPr/>
          <p:nvPr/>
        </p:nvPicPr>
        <p:blipFill>
          <a:blip r:embed="rId2"/>
          <a:stretch/>
        </p:blipFill>
        <p:spPr>
          <a:xfrm>
            <a:off x="3814560" y="5425200"/>
            <a:ext cx="7989120" cy="14324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167401"/>
            <a:ext cx="6134098" cy="5257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" y="139055"/>
            <a:ext cx="6055034" cy="519002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91" y="139055"/>
            <a:ext cx="5979651" cy="4967185"/>
          </a:xfrm>
          <a:prstGeom prst="rect">
            <a:avLst/>
          </a:prstGeom>
        </p:spPr>
      </p:pic>
      <p:pic>
        <p:nvPicPr>
          <p:cNvPr id="7" name="Grafik 4"/>
          <p:cNvPicPr/>
          <p:nvPr/>
        </p:nvPicPr>
        <p:blipFill>
          <a:blip r:embed="rId4"/>
          <a:stretch/>
        </p:blipFill>
        <p:spPr>
          <a:xfrm>
            <a:off x="4895280" y="5106240"/>
            <a:ext cx="7296480" cy="164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362075"/>
            <a:ext cx="10058400" cy="39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46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rafik 2"/>
          <p:cNvPicPr/>
          <p:nvPr/>
        </p:nvPicPr>
        <p:blipFill>
          <a:blip r:embed="rId2"/>
          <a:stretch/>
        </p:blipFill>
        <p:spPr>
          <a:xfrm>
            <a:off x="7241400" y="0"/>
            <a:ext cx="4786920" cy="6857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1" y="407859"/>
            <a:ext cx="7048909" cy="6041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7" y="68826"/>
            <a:ext cx="5850193" cy="5014451"/>
          </a:xfrm>
          <a:prstGeom prst="rect">
            <a:avLst/>
          </a:prstGeom>
        </p:spPr>
      </p:pic>
      <p:pic>
        <p:nvPicPr>
          <p:cNvPr id="5" name="Grafik 2"/>
          <p:cNvPicPr/>
          <p:nvPr/>
        </p:nvPicPr>
        <p:blipFill>
          <a:blip r:embed="rId3"/>
          <a:stretch/>
        </p:blipFill>
        <p:spPr>
          <a:xfrm>
            <a:off x="5338916" y="4729316"/>
            <a:ext cx="6853084" cy="204966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rafik 4"/>
          <p:cNvPicPr/>
          <p:nvPr/>
        </p:nvPicPr>
        <p:blipFill>
          <a:blip r:embed="rId2"/>
          <a:stretch/>
        </p:blipFill>
        <p:spPr>
          <a:xfrm>
            <a:off x="3472920" y="5248080"/>
            <a:ext cx="8626320" cy="1609560"/>
          </a:xfrm>
          <a:prstGeom prst="rect">
            <a:avLst/>
          </a:prstGeom>
          <a:ln w="0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51" y="0"/>
            <a:ext cx="6005051" cy="5147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0" y="811469"/>
            <a:ext cx="10058400" cy="46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3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rafik 2"/>
          <p:cNvPicPr/>
          <p:nvPr/>
        </p:nvPicPr>
        <p:blipFill>
          <a:blip r:embed="rId2"/>
          <a:stretch/>
        </p:blipFill>
        <p:spPr>
          <a:xfrm>
            <a:off x="6832190" y="4211260"/>
            <a:ext cx="5238102" cy="23526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288482"/>
            <a:ext cx="6763364" cy="5797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 viruses –Taubert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2"/>
          <p:cNvPicPr/>
          <p:nvPr/>
        </p:nvPicPr>
        <p:blipFill>
          <a:blip r:embed="rId2"/>
          <a:stretch/>
        </p:blipFill>
        <p:spPr>
          <a:xfrm>
            <a:off x="5309419" y="5132440"/>
            <a:ext cx="6862541" cy="17252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4771" cy="5224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6" y="251775"/>
            <a:ext cx="6261920" cy="5367360"/>
          </a:xfrm>
          <a:prstGeom prst="rect">
            <a:avLst/>
          </a:prstGeom>
        </p:spPr>
      </p:pic>
      <p:pic>
        <p:nvPicPr>
          <p:cNvPr id="5" name="Grafik 2"/>
          <p:cNvPicPr/>
          <p:nvPr/>
        </p:nvPicPr>
        <p:blipFill>
          <a:blip r:embed="rId3"/>
          <a:stretch/>
        </p:blipFill>
        <p:spPr>
          <a:xfrm>
            <a:off x="5458680" y="5289480"/>
            <a:ext cx="6585120" cy="156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27" y="195887"/>
            <a:ext cx="7798596" cy="62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4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68" y="9703"/>
            <a:ext cx="7776062" cy="62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82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471"/>
            <a:ext cx="4454013" cy="44540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329" y="265471"/>
            <a:ext cx="4107427" cy="410742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41" y="2920181"/>
            <a:ext cx="3937819" cy="39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44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rafik 5"/>
          <p:cNvPicPr/>
          <p:nvPr/>
        </p:nvPicPr>
        <p:blipFill>
          <a:blip r:embed="rId2"/>
          <a:stretch/>
        </p:blipFill>
        <p:spPr>
          <a:xfrm>
            <a:off x="6951406" y="3283974"/>
            <a:ext cx="5180594" cy="3490506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" y="275304"/>
            <a:ext cx="6567948" cy="562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1" y="1538878"/>
            <a:ext cx="10058400" cy="37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4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rafik 2"/>
          <p:cNvPicPr/>
          <p:nvPr/>
        </p:nvPicPr>
        <p:blipFill>
          <a:blip r:embed="rId2"/>
          <a:stretch/>
        </p:blipFill>
        <p:spPr>
          <a:xfrm>
            <a:off x="7229520" y="3980880"/>
            <a:ext cx="4842000" cy="26049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2" y="314632"/>
            <a:ext cx="6899787" cy="5914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fik 3"/>
          <p:cNvPicPr/>
          <p:nvPr/>
        </p:nvPicPr>
        <p:blipFill>
          <a:blip r:embed="rId2"/>
          <a:stretch/>
        </p:blipFill>
        <p:spPr>
          <a:xfrm>
            <a:off x="5833440" y="5274000"/>
            <a:ext cx="6127200" cy="1456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6" y="274297"/>
            <a:ext cx="5832987" cy="499970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48" y="142966"/>
            <a:ext cx="5877231" cy="5037627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796981" y="1809136"/>
            <a:ext cx="816077" cy="747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unten 11"/>
          <p:cNvSpPr/>
          <p:nvPr/>
        </p:nvSpPr>
        <p:spPr>
          <a:xfrm>
            <a:off x="11430000" y="3583859"/>
            <a:ext cx="816077" cy="747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8485239" y="4331110"/>
            <a:ext cx="716524" cy="526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2"/>
          <p:cNvPicPr/>
          <p:nvPr/>
        </p:nvPicPr>
        <p:blipFill>
          <a:blip r:embed="rId2"/>
          <a:stretch/>
        </p:blipFill>
        <p:spPr>
          <a:xfrm>
            <a:off x="6483960" y="5314680"/>
            <a:ext cx="5707800" cy="14598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8" y="157316"/>
            <a:ext cx="6263212" cy="5368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feld 6"/>
          <p:cNvSpPr/>
          <p:nvPr/>
        </p:nvSpPr>
        <p:spPr>
          <a:xfrm>
            <a:off x="8571240" y="1976760"/>
            <a:ext cx="207792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Tabelle zu groß, um eingefügt zu werden. Bei nachfrage kann ich die Tabelle einzeln zeigen.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3" y="1285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961"/>
            <a:ext cx="4390557" cy="327481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8" y="825909"/>
            <a:ext cx="3949004" cy="47145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3" y="825909"/>
            <a:ext cx="3959637" cy="53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2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rafik 2"/>
          <p:cNvPicPr/>
          <p:nvPr/>
        </p:nvPicPr>
        <p:blipFill>
          <a:blip r:embed="rId2"/>
          <a:stretch/>
        </p:blipFill>
        <p:spPr>
          <a:xfrm>
            <a:off x="7557840" y="369360"/>
            <a:ext cx="4537800" cy="6295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235973"/>
            <a:ext cx="7370097" cy="6317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fik 2"/>
          <p:cNvPicPr/>
          <p:nvPr/>
        </p:nvPicPr>
        <p:blipFill>
          <a:blip r:embed="rId2"/>
          <a:stretch/>
        </p:blipFill>
        <p:spPr>
          <a:xfrm>
            <a:off x="7309440" y="2587680"/>
            <a:ext cx="4882320" cy="36511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" y="452283"/>
            <a:ext cx="6876846" cy="5894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rafik 2"/>
          <p:cNvPicPr/>
          <p:nvPr/>
        </p:nvPicPr>
        <p:blipFill>
          <a:blip r:embed="rId2"/>
          <a:stretch/>
        </p:blipFill>
        <p:spPr>
          <a:xfrm>
            <a:off x="6936480" y="2358720"/>
            <a:ext cx="5064840" cy="3787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" y="432619"/>
            <a:ext cx="6796547" cy="5825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481781"/>
            <a:ext cx="5810044" cy="498003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10" y="570271"/>
            <a:ext cx="5924756" cy="5078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96" y="953729"/>
            <a:ext cx="4056080" cy="440485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76" y="953729"/>
            <a:ext cx="4326524" cy="525347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53" y="953729"/>
            <a:ext cx="3837985" cy="36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5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3651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 Viruses –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fik 2"/>
          <p:cNvPicPr/>
          <p:nvPr/>
        </p:nvPicPr>
        <p:blipFill>
          <a:blip r:embed="rId2"/>
          <a:stretch/>
        </p:blipFill>
        <p:spPr>
          <a:xfrm>
            <a:off x="6844320" y="1905480"/>
            <a:ext cx="5014800" cy="349308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6" y="501445"/>
            <a:ext cx="6641691" cy="5692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rafik 2"/>
          <p:cNvPicPr/>
          <p:nvPr/>
        </p:nvPicPr>
        <p:blipFill>
          <a:blip r:embed="rId2"/>
          <a:stretch/>
        </p:blipFill>
        <p:spPr>
          <a:xfrm>
            <a:off x="6837840" y="1874880"/>
            <a:ext cx="5160240" cy="3230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5" y="639095"/>
            <a:ext cx="6489407" cy="5562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960"/>
            <a:ext cx="3942253" cy="587477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53" y="353960"/>
            <a:ext cx="4224310" cy="550114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63" y="353960"/>
            <a:ext cx="4794848" cy="45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fik 2"/>
          <p:cNvPicPr/>
          <p:nvPr/>
        </p:nvPicPr>
        <p:blipFill>
          <a:blip r:embed="rId2"/>
          <a:stretch/>
        </p:blipFill>
        <p:spPr>
          <a:xfrm>
            <a:off x="7536960" y="102240"/>
            <a:ext cx="3761640" cy="6672240"/>
          </a:xfrm>
          <a:prstGeom prst="rect">
            <a:avLst/>
          </a:prstGeom>
          <a:ln w="0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764"/>
            <a:ext cx="7473335" cy="640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rafik 2"/>
          <p:cNvPicPr/>
          <p:nvPr/>
        </p:nvPicPr>
        <p:blipFill>
          <a:blip r:embed="rId2"/>
          <a:stretch/>
        </p:blipFill>
        <p:spPr>
          <a:xfrm>
            <a:off x="7149960" y="1339200"/>
            <a:ext cx="4951440" cy="4363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601602"/>
            <a:ext cx="6812301" cy="5839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rafik 2"/>
          <p:cNvPicPr/>
          <p:nvPr/>
        </p:nvPicPr>
        <p:blipFill>
          <a:blip r:embed="rId2"/>
          <a:stretch/>
        </p:blipFill>
        <p:spPr>
          <a:xfrm>
            <a:off x="6873120" y="1238040"/>
            <a:ext cx="5108400" cy="41238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73"/>
            <a:ext cx="6830963" cy="5855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rafik 4"/>
          <p:cNvPicPr/>
          <p:nvPr/>
        </p:nvPicPr>
        <p:blipFill>
          <a:blip r:embed="rId2"/>
          <a:stretch/>
        </p:blipFill>
        <p:spPr>
          <a:xfrm>
            <a:off x="6954840" y="2025000"/>
            <a:ext cx="4929480" cy="19645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1" y="206476"/>
            <a:ext cx="6796549" cy="5825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rafik 4"/>
          <p:cNvPicPr/>
          <p:nvPr/>
        </p:nvPicPr>
        <p:blipFill>
          <a:blip r:embed="rId2"/>
          <a:stretch/>
        </p:blipFill>
        <p:spPr>
          <a:xfrm>
            <a:off x="110880" y="5560200"/>
            <a:ext cx="6271200" cy="1297440"/>
          </a:xfrm>
          <a:prstGeom prst="rect">
            <a:avLst/>
          </a:prstGeom>
          <a:ln w="0">
            <a:noFill/>
          </a:ln>
        </p:spPr>
      </p:pic>
      <p:pic>
        <p:nvPicPr>
          <p:cNvPr id="81" name="Grafik 6"/>
          <p:cNvPicPr/>
          <p:nvPr/>
        </p:nvPicPr>
        <p:blipFill>
          <a:blip r:embed="rId3"/>
          <a:stretch/>
        </p:blipFill>
        <p:spPr>
          <a:xfrm>
            <a:off x="6530040" y="5560200"/>
            <a:ext cx="5559840" cy="12974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20"/>
            <a:ext cx="6337776" cy="543238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76" y="580103"/>
            <a:ext cx="5638049" cy="4832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1" y="0"/>
            <a:ext cx="10058400" cy="6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6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rafik 2"/>
          <p:cNvPicPr/>
          <p:nvPr/>
        </p:nvPicPr>
        <p:blipFill>
          <a:blip r:embed="rId2"/>
          <a:stretch/>
        </p:blipFill>
        <p:spPr>
          <a:xfrm>
            <a:off x="6908760" y="2622960"/>
            <a:ext cx="5169600" cy="39204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5" y="176981"/>
            <a:ext cx="6750665" cy="5786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rafik 2"/>
          <p:cNvPicPr/>
          <p:nvPr/>
        </p:nvPicPr>
        <p:blipFill>
          <a:blip r:embed="rId2"/>
          <a:stretch/>
        </p:blipFill>
        <p:spPr>
          <a:xfrm>
            <a:off x="6535080" y="3744720"/>
            <a:ext cx="5443920" cy="29217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" y="176980"/>
            <a:ext cx="6440949" cy="5520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rafik 6"/>
          <p:cNvPicPr/>
          <p:nvPr/>
        </p:nvPicPr>
        <p:blipFill>
          <a:blip r:embed="rId2"/>
          <a:stretch/>
        </p:blipFill>
        <p:spPr>
          <a:xfrm>
            <a:off x="6881040" y="5106240"/>
            <a:ext cx="5310720" cy="15480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" y="255639"/>
            <a:ext cx="6395065" cy="5481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65" y="0"/>
            <a:ext cx="9439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36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rafik 2"/>
          <p:cNvPicPr/>
          <p:nvPr/>
        </p:nvPicPr>
        <p:blipFill>
          <a:blip r:embed="rId2"/>
          <a:stretch/>
        </p:blipFill>
        <p:spPr>
          <a:xfrm>
            <a:off x="6964200" y="2078280"/>
            <a:ext cx="4955760" cy="43250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2" y="324464"/>
            <a:ext cx="6555658" cy="561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rafik 2"/>
          <p:cNvPicPr/>
          <p:nvPr/>
        </p:nvPicPr>
        <p:blipFill>
          <a:blip r:embed="rId2"/>
          <a:stretch/>
        </p:blipFill>
        <p:spPr>
          <a:xfrm>
            <a:off x="6510600" y="4119480"/>
            <a:ext cx="5681160" cy="21135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1" y="216311"/>
            <a:ext cx="6154174" cy="5275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rafik 2"/>
          <p:cNvPicPr/>
          <p:nvPr/>
        </p:nvPicPr>
        <p:blipFill>
          <a:blip r:embed="rId2"/>
          <a:stretch/>
        </p:blipFill>
        <p:spPr>
          <a:xfrm>
            <a:off x="6521040" y="4876200"/>
            <a:ext cx="5670720" cy="1916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" y="206475"/>
            <a:ext cx="6429478" cy="5510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069" y="1976285"/>
            <a:ext cx="8074619" cy="23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25" y="90941"/>
            <a:ext cx="6400813" cy="640081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21110" y="816077"/>
            <a:ext cx="42131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Gesamtüberblick</a:t>
            </a:r>
          </a:p>
          <a:p>
            <a:endParaRPr lang="de-DE" dirty="0"/>
          </a:p>
          <a:p>
            <a:r>
              <a:rPr lang="de-DE" dirty="0" smtClean="0"/>
              <a:t>Hier mit „</a:t>
            </a:r>
            <a:r>
              <a:rPr lang="de-DE" dirty="0" err="1" smtClean="0"/>
              <a:t>best_query</a:t>
            </a:r>
            <a:r>
              <a:rPr lang="de-DE" dirty="0" smtClean="0"/>
              <a:t>“ nicht </a:t>
            </a:r>
            <a:r>
              <a:rPr lang="de-DE" dirty="0" err="1" smtClean="0"/>
              <a:t>Taxonomy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smtClean="0"/>
              <a:t>Gefiltert nach:</a:t>
            </a:r>
          </a:p>
          <a:p>
            <a:endParaRPr lang="de-DE" dirty="0"/>
          </a:p>
          <a:p>
            <a:r>
              <a:rPr lang="pt-BR" dirty="0"/>
              <a:t>2) 'num_hits' &gt; 4</a:t>
            </a:r>
            <a:br>
              <a:rPr lang="pt-BR" dirty="0"/>
            </a:br>
            <a:endParaRPr lang="pt-BR" dirty="0"/>
          </a:p>
          <a:p>
            <a:r>
              <a:rPr lang="pt-BR" dirty="0"/>
              <a:t>3) 'ViralRefSeq_E' &lt; 1e-5</a:t>
            </a:r>
            <a:br>
              <a:rPr lang="pt-BR" dirty="0"/>
            </a:br>
            <a:endParaRPr lang="pt-BR" dirty="0"/>
          </a:p>
          <a:p>
            <a:r>
              <a:rPr lang="pt-BR" dirty="0"/>
              <a:t>4) 'ViralRefSeq_ident' &lt; 90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68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Flavi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005"/>
            <a:ext cx="4149213" cy="24857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13" y="694402"/>
            <a:ext cx="4277032" cy="590085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80558"/>
            <a:ext cx="3657601" cy="641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rafik 2"/>
          <p:cNvPicPr/>
          <p:nvPr/>
        </p:nvPicPr>
        <p:blipFill>
          <a:blip r:embed="rId2"/>
          <a:stretch/>
        </p:blipFill>
        <p:spPr>
          <a:xfrm>
            <a:off x="7893360" y="203040"/>
            <a:ext cx="4298040" cy="64512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4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Flavi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Hepe_Virga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rafik 2"/>
          <p:cNvPicPr/>
          <p:nvPr/>
        </p:nvPicPr>
        <p:blipFill>
          <a:blip r:embed="rId2"/>
          <a:stretch/>
        </p:blipFill>
        <p:spPr>
          <a:xfrm>
            <a:off x="0" y="5646600"/>
            <a:ext cx="7961400" cy="12110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" y="236324"/>
            <a:ext cx="6222591" cy="533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Hepe_Virga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Nido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fik 2"/>
          <p:cNvPicPr/>
          <p:nvPr/>
        </p:nvPicPr>
        <p:blipFill>
          <a:blip r:embed="rId2"/>
          <a:stretch/>
        </p:blipFill>
        <p:spPr>
          <a:xfrm>
            <a:off x="2078280" y="5475240"/>
            <a:ext cx="9078840" cy="12690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6" y="269060"/>
            <a:ext cx="6073877" cy="5206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1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Nido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660490" y="2576052"/>
            <a:ext cx="324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Fehlt noch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3651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Negative Bunya-Arena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rafik 205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rafik 206"/>
          <p:cNvPicPr/>
          <p:nvPr/>
        </p:nvPicPr>
        <p:blipFill>
          <a:blip r:embed="rId2"/>
          <a:stretch/>
        </p:blipFill>
        <p:spPr>
          <a:xfrm>
            <a:off x="1371960" y="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602</Words>
  <Application>Microsoft Office PowerPoint</Application>
  <PresentationFormat>Breitbild</PresentationFormat>
  <Paragraphs>93</Paragraphs>
  <Slides>134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134</vt:i4>
      </vt:variant>
    </vt:vector>
  </HeadingPairs>
  <TitlesOfParts>
    <vt:vector size="142" baseType="lpstr">
      <vt:lpstr>Arial</vt:lpstr>
      <vt:lpstr>Calibri</vt:lpstr>
      <vt:lpstr>Calibri Light</vt:lpstr>
      <vt:lpstr>Symbol</vt:lpstr>
      <vt:lpstr>Times New Roman</vt:lpstr>
      <vt:lpstr>Wingdings</vt:lpstr>
      <vt:lpstr>Office</vt:lpstr>
      <vt:lpstr>Office</vt:lpstr>
      <vt:lpstr>Taubert Data</vt:lpstr>
      <vt:lpstr>PowerPoint-Präsentation</vt:lpstr>
      <vt:lpstr>Small DNA viruses –Taubert Hunter</vt:lpstr>
      <vt:lpstr>PowerPoint-Präsentation</vt:lpstr>
      <vt:lpstr>Small DNA Viruses – Taubert Gatherer</vt:lpstr>
      <vt:lpstr>PowerPoint-Präsentation</vt:lpstr>
      <vt:lpstr>PowerPoint-Präsentation</vt:lpstr>
      <vt:lpstr>PowerPoint-Präsentation</vt:lpstr>
      <vt:lpstr>PowerPoint-Präsentation</vt:lpstr>
      <vt:lpstr>Large DNA Viruses Taubert Hunter</vt:lpstr>
      <vt:lpstr>PowerPoint-Präsentation</vt:lpstr>
      <vt:lpstr>PowerPoint-Präsentation</vt:lpstr>
      <vt:lpstr>PowerPoint-Präsentation</vt:lpstr>
      <vt:lpstr>PowerPoint-Präsentation</vt:lpstr>
      <vt:lpstr>Large DNA Viruses Taubert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RNA Viruses Taubert Hunter</vt:lpstr>
      <vt:lpstr>PowerPoint-Präsentation</vt:lpstr>
      <vt:lpstr>PowerPoint-Präsentation</vt:lpstr>
      <vt:lpstr>PowerPoint-Präsentation</vt:lpstr>
      <vt:lpstr>PowerPoint-Präsentation</vt:lpstr>
      <vt:lpstr>RNA Viruses Taubert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Small DNA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Small DNA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Large DNA Hunter</vt:lpstr>
      <vt:lpstr>PowerPoint-Präsentation</vt:lpstr>
      <vt:lpstr>PowerPoint-Präsentation</vt:lpstr>
      <vt:lpstr>PowerPoint-Präsentation</vt:lpstr>
      <vt:lpstr>PowerPoint-Präsentation</vt:lpstr>
      <vt:lpstr>Florian Pfaff Datensatz Large DNA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RNA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RNA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Flavi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Flavi Gatherer</vt:lpstr>
      <vt:lpstr>PowerPoint-Präsentation</vt:lpstr>
      <vt:lpstr>Mammals - Hepe_Virga Hunter</vt:lpstr>
      <vt:lpstr>PowerPoint-Präsentation</vt:lpstr>
      <vt:lpstr>PowerPoint-Präsentation</vt:lpstr>
      <vt:lpstr>PowerPoint-Präsentation</vt:lpstr>
      <vt:lpstr>PowerPoint-Präsentation</vt:lpstr>
      <vt:lpstr>Mammals - Hepe_Virga Gatherer</vt:lpstr>
      <vt:lpstr>PowerPoint-Präsentation</vt:lpstr>
      <vt:lpstr>PowerPoint-Präsentation</vt:lpstr>
      <vt:lpstr>PowerPoint-Präsentation</vt:lpstr>
      <vt:lpstr>PowerPoint-Präsentation</vt:lpstr>
      <vt:lpstr>Mammals - Nido Hunter</vt:lpstr>
      <vt:lpstr>PowerPoint-Präsentation</vt:lpstr>
      <vt:lpstr>PowerPoint-Präsentation</vt:lpstr>
      <vt:lpstr>PowerPoint-Präsentation</vt:lpstr>
      <vt:lpstr>PowerPoint-Präsentation</vt:lpstr>
      <vt:lpstr>Mammals - Nido Gatherer</vt:lpstr>
      <vt:lpstr>PowerPoint-Präsentation</vt:lpstr>
      <vt:lpstr>Mammals - Negative Bunya-Arena Hunter</vt:lpstr>
      <vt:lpstr>PowerPoint-Präsentation</vt:lpstr>
      <vt:lpstr>PowerPoint-Präsentation</vt:lpstr>
      <vt:lpstr>PowerPoint-Präsentation</vt:lpstr>
      <vt:lpstr>PowerPoint-Präsentation</vt:lpstr>
      <vt:lpstr>Mammals - Negative Bunya-Arena Gatherer</vt:lpstr>
      <vt:lpstr>PowerPoint-Präsentation</vt:lpstr>
      <vt:lpstr>PowerPoint-Präsentation</vt:lpstr>
      <vt:lpstr>PowerPoint-Präsentation</vt:lpstr>
      <vt:lpstr>PowerPoint-Präsentation</vt:lpstr>
      <vt:lpstr>Mammals - Mono_Chu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Mono_Chu Gatherer</vt:lpstr>
      <vt:lpstr>PowerPoint-Präsentation</vt:lpstr>
      <vt:lpstr>PowerPoint-Präsentation</vt:lpstr>
      <vt:lpstr>PowerPoint-Präsentation</vt:lpstr>
      <vt:lpstr>PowerPoint-Präsentation</vt:lpstr>
      <vt:lpstr>Mammals - Orthomyxo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Orthomyxo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Virusparies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Taubert Data</dc:title>
  <dc:subject/>
  <dc:creator>Sergej Ruff</dc:creator>
  <dc:description/>
  <cp:lastModifiedBy>Sergej Ruff</cp:lastModifiedBy>
  <cp:revision>35</cp:revision>
  <dcterms:created xsi:type="dcterms:W3CDTF">2024-08-03T15:50:40Z</dcterms:created>
  <dcterms:modified xsi:type="dcterms:W3CDTF">2024-08-12T17:10:41Z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89</vt:i4>
  </property>
</Properties>
</file>